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EA56BE-15A5-4F18-AE67-69AA08186A7E}" type="datetimeFigureOut">
              <a:rPr lang="en-US" smtClean="0"/>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56A42-FCF6-4D63-AB7A-DC8F85D4113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A56BE-15A5-4F18-AE67-69AA08186A7E}" type="datetimeFigureOut">
              <a:rPr lang="en-US" smtClean="0"/>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56A42-FCF6-4D63-AB7A-DC8F85D411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A56BE-15A5-4F18-AE67-69AA08186A7E}" type="datetimeFigureOut">
              <a:rPr lang="en-US" smtClean="0"/>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56A42-FCF6-4D63-AB7A-DC8F85D411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A56BE-15A5-4F18-AE67-69AA08186A7E}" type="datetimeFigureOut">
              <a:rPr lang="en-US" smtClean="0"/>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56A42-FCF6-4D63-AB7A-DC8F85D411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EA56BE-15A5-4F18-AE67-69AA08186A7E}" type="datetimeFigureOut">
              <a:rPr lang="en-US" smtClean="0"/>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56A42-FCF6-4D63-AB7A-DC8F85D4113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EA56BE-15A5-4F18-AE67-69AA08186A7E}" type="datetimeFigureOut">
              <a:rPr lang="en-US" smtClean="0"/>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56A42-FCF6-4D63-AB7A-DC8F85D4113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EA56BE-15A5-4F18-AE67-69AA08186A7E}" type="datetimeFigureOut">
              <a:rPr lang="en-US" smtClean="0"/>
              <a:t>9/5/2012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56A42-FCF6-4D63-AB7A-DC8F85D411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EA56BE-15A5-4F18-AE67-69AA08186A7E}" type="datetimeFigureOut">
              <a:rPr lang="en-US" smtClean="0"/>
              <a:t>9/5/2012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56A42-FCF6-4D63-AB7A-DC8F85D411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A56BE-15A5-4F18-AE67-69AA08186A7E}" type="datetimeFigureOut">
              <a:rPr lang="en-US" smtClean="0"/>
              <a:t>9/5/2012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E56A42-FCF6-4D63-AB7A-DC8F85D411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A56BE-15A5-4F18-AE67-69AA08186A7E}" type="datetimeFigureOut">
              <a:rPr lang="en-US" smtClean="0"/>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56A42-FCF6-4D63-AB7A-DC8F85D411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A56BE-15A5-4F18-AE67-69AA08186A7E}" type="datetimeFigureOut">
              <a:rPr lang="en-US" smtClean="0"/>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56A42-FCF6-4D63-AB7A-DC8F85D411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A56BE-15A5-4F18-AE67-69AA08186A7E}" type="datetimeFigureOut">
              <a:rPr lang="en-US" smtClean="0"/>
              <a:t>9/5/2012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56A42-FCF6-4D63-AB7A-DC8F85D411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LAB FINAL</a:t>
            </a:r>
            <a:endParaRPr lang="en-US" dirty="0"/>
          </a:p>
        </p:txBody>
      </p:sp>
      <p:sp>
        <p:nvSpPr>
          <p:cNvPr id="3" name="Subtitle 2"/>
          <p:cNvSpPr>
            <a:spLocks noGrp="1"/>
          </p:cNvSpPr>
          <p:nvPr>
            <p:ph type="subTitle" idx="1"/>
          </p:nvPr>
        </p:nvSpPr>
        <p:spPr/>
        <p:txBody>
          <a:bodyPr/>
          <a:lstStyle/>
          <a:p>
            <a:r>
              <a:rPr lang="en-US" dirty="0" smtClean="0"/>
              <a:t>PROBLEMS 4.2 &amp; 4.3</a:t>
            </a:r>
          </a:p>
          <a:p>
            <a:r>
              <a:rPr lang="en-US" dirty="0" smtClean="0"/>
              <a:t>SHANNON MATUSZNY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 PROCEDURE</a:t>
            </a:r>
            <a:endParaRPr lang="en-US" dirty="0"/>
          </a:p>
        </p:txBody>
      </p:sp>
      <p:sp>
        <p:nvSpPr>
          <p:cNvPr id="3" name="Content Placeholder 2"/>
          <p:cNvSpPr>
            <a:spLocks noGrp="1"/>
          </p:cNvSpPr>
          <p:nvPr>
            <p:ph idx="1"/>
          </p:nvPr>
        </p:nvSpPr>
        <p:spPr/>
        <p:txBody>
          <a:bodyPr>
            <a:normAutofit/>
          </a:bodyPr>
          <a:lstStyle/>
          <a:p>
            <a:pPr>
              <a:buNone/>
            </a:pPr>
            <a:r>
              <a:rPr lang="en-US" sz="2200" dirty="0" smtClean="0"/>
              <a:t>Build and test both the original and simplified circuit.  Verify the results.</a:t>
            </a:r>
          </a:p>
          <a:p>
            <a:pPr>
              <a:buNone/>
            </a:pPr>
            <a:r>
              <a:rPr lang="en-US" sz="2200" dirty="0" smtClean="0"/>
              <a:t>Build and simulate the original and simplified circuit in </a:t>
            </a:r>
            <a:r>
              <a:rPr lang="en-US" sz="2200" dirty="0" err="1" smtClean="0"/>
              <a:t>Multisim</a:t>
            </a:r>
            <a:r>
              <a:rPr lang="en-US" sz="2200" dirty="0" smtClean="0"/>
              <a:t>.  Verify the results.</a:t>
            </a:r>
          </a:p>
          <a:p>
            <a:pPr>
              <a:buNone/>
            </a:pPr>
            <a:endParaRPr lang="en-US" sz="2200" dirty="0"/>
          </a:p>
        </p:txBody>
      </p:sp>
      <p:pic>
        <p:nvPicPr>
          <p:cNvPr id="4" name="Picture 3" descr="FINAL 4.3.1.png"/>
          <p:cNvPicPr>
            <a:picLocks noChangeAspect="1"/>
          </p:cNvPicPr>
          <p:nvPr/>
        </p:nvPicPr>
        <p:blipFill>
          <a:blip r:embed="rId2" cstate="print"/>
          <a:srcRect r="85833" b="61852"/>
          <a:stretch>
            <a:fillRect/>
          </a:stretch>
        </p:blipFill>
        <p:spPr>
          <a:xfrm>
            <a:off x="533400" y="3124200"/>
            <a:ext cx="3810000" cy="2885515"/>
          </a:xfrm>
          <a:prstGeom prst="rect">
            <a:avLst/>
          </a:prstGeom>
        </p:spPr>
      </p:pic>
      <p:pic>
        <p:nvPicPr>
          <p:cNvPr id="5" name="Picture 4" descr="FINAL 4.3.2.png"/>
          <p:cNvPicPr>
            <a:picLocks noChangeAspect="1"/>
          </p:cNvPicPr>
          <p:nvPr/>
        </p:nvPicPr>
        <p:blipFill>
          <a:blip r:embed="rId3" cstate="print"/>
          <a:stretch>
            <a:fillRect/>
          </a:stretch>
        </p:blipFill>
        <p:spPr>
          <a:xfrm>
            <a:off x="4572000" y="2971800"/>
            <a:ext cx="3810000" cy="341799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normAutofit/>
          </a:bodyPr>
          <a:lstStyle/>
          <a:p>
            <a:pPr>
              <a:buNone/>
            </a:pPr>
            <a:r>
              <a:rPr lang="en-US" sz="2200" dirty="0" smtClean="0"/>
              <a:t>Using Boolean Algebra in order to simplify circuits has many benefits in both simulation and actual operation.  Processing time and cost efficiency are the main benefactors in simplifying circuits.  By completing this lab, it was proved that reducing Boolean expressions is reliable in creating the same results as the original </a:t>
            </a:r>
            <a:r>
              <a:rPr lang="en-US" sz="2200" dirty="0" err="1" smtClean="0"/>
              <a:t>expresssion</a:t>
            </a:r>
            <a:r>
              <a:rPr lang="en-US" sz="2200" dirty="0" smtClean="0"/>
              <a:t>.</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FINAL</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Objective : Verify that reducing Boolean expressions is reliable in creating the same results as the original expression</a:t>
            </a:r>
          </a:p>
          <a:p>
            <a:pPr>
              <a:buNone/>
            </a:pPr>
            <a:r>
              <a:rPr lang="en-US" dirty="0" smtClean="0"/>
              <a:t>Text Reference: Chapter 4, Problems 2 &amp; 3</a:t>
            </a:r>
          </a:p>
          <a:p>
            <a:pPr>
              <a:buNone/>
            </a:pPr>
            <a:r>
              <a:rPr lang="en-US" dirty="0" smtClean="0"/>
              <a:t>Items Used:</a:t>
            </a:r>
          </a:p>
          <a:p>
            <a:r>
              <a:rPr lang="en-US" dirty="0" smtClean="0"/>
              <a:t>74LS04 – NOT GATE</a:t>
            </a:r>
          </a:p>
          <a:p>
            <a:r>
              <a:rPr lang="en-US" dirty="0" smtClean="0"/>
              <a:t>74LS10N – 3 INPUT NAND GATE</a:t>
            </a:r>
          </a:p>
          <a:p>
            <a:r>
              <a:rPr lang="en-US" dirty="0" smtClean="0"/>
              <a:t>7432N – OR GATE</a:t>
            </a:r>
          </a:p>
          <a:p>
            <a:r>
              <a:rPr lang="en-US" dirty="0" smtClean="0"/>
              <a:t>74LS08 – AND GATE</a:t>
            </a:r>
          </a:p>
          <a:p>
            <a:r>
              <a:rPr lang="en-US" dirty="0" smtClean="0"/>
              <a:t>74LS27 – 3 INPUT NOR GATE</a:t>
            </a:r>
          </a:p>
          <a:p>
            <a:r>
              <a:rPr lang="en-US" dirty="0" smtClean="0"/>
              <a:t>3 TOGGLE SWITCHES</a:t>
            </a:r>
          </a:p>
          <a:p>
            <a:r>
              <a:rPr lang="en-US" dirty="0" smtClean="0"/>
              <a:t>2 LED MONITORS</a:t>
            </a:r>
          </a:p>
          <a:p>
            <a:r>
              <a:rPr lang="en-US" dirty="0" smtClean="0"/>
              <a:t>0-5 VOLT POWER SOURCE</a:t>
            </a:r>
          </a:p>
          <a:p>
            <a:r>
              <a:rPr lang="en-US" dirty="0" smtClean="0"/>
              <a:t>MULTISIM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PROCEDURE</a:t>
            </a:r>
            <a:endParaRPr lang="en-US" dirty="0"/>
          </a:p>
        </p:txBody>
      </p:sp>
      <p:sp>
        <p:nvSpPr>
          <p:cNvPr id="3" name="Content Placeholder 2"/>
          <p:cNvSpPr>
            <a:spLocks noGrp="1"/>
          </p:cNvSpPr>
          <p:nvPr>
            <p:ph idx="1"/>
          </p:nvPr>
        </p:nvSpPr>
        <p:spPr/>
        <p:txBody>
          <a:bodyPr/>
          <a:lstStyle/>
          <a:p>
            <a:pPr>
              <a:buNone/>
            </a:pPr>
            <a:r>
              <a:rPr lang="en-US" sz="2200" dirty="0" smtClean="0"/>
              <a:t>a)  Make the Boolean formula from the following diagram</a:t>
            </a:r>
          </a:p>
          <a:p>
            <a:pPr>
              <a:buNone/>
            </a:pP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838200" y="2667000"/>
            <a:ext cx="3438525" cy="2409825"/>
          </a:xfrm>
          <a:prstGeom prst="rect">
            <a:avLst/>
          </a:prstGeom>
          <a:noFill/>
          <a:ln w="9525">
            <a:noFill/>
            <a:miter lim="800000"/>
            <a:headEnd/>
            <a:tailEnd/>
          </a:ln>
        </p:spPr>
      </p:pic>
      <p:sp>
        <p:nvSpPr>
          <p:cNvPr id="6" name="TextBox 5"/>
          <p:cNvSpPr txBox="1"/>
          <p:nvPr/>
        </p:nvSpPr>
        <p:spPr>
          <a:xfrm>
            <a:off x="4495800" y="2667000"/>
            <a:ext cx="4394793" cy="523220"/>
          </a:xfrm>
          <a:prstGeom prst="rect">
            <a:avLst/>
          </a:prstGeom>
          <a:noFill/>
        </p:spPr>
        <p:txBody>
          <a:bodyPr wrap="none" rtlCol="0">
            <a:spAutoFit/>
          </a:bodyPr>
          <a:lstStyle/>
          <a:p>
            <a:r>
              <a:rPr lang="en-US" sz="2800" dirty="0" smtClean="0"/>
              <a:t>X =[(MNQ)’(MN’Q)’(M’NQ)’]’</a:t>
            </a:r>
            <a:endParaRPr lang="en-US" sz="2800" dirty="0"/>
          </a:p>
        </p:txBody>
      </p:sp>
      <p:sp>
        <p:nvSpPr>
          <p:cNvPr id="7" name="TextBox 6"/>
          <p:cNvSpPr txBox="1"/>
          <p:nvPr/>
        </p:nvSpPr>
        <p:spPr>
          <a:xfrm>
            <a:off x="4343400" y="3733800"/>
            <a:ext cx="304892" cy="369332"/>
          </a:xfrm>
          <a:prstGeom prst="rect">
            <a:avLst/>
          </a:prstGeom>
          <a:noFill/>
        </p:spPr>
        <p:txBody>
          <a:bodyPr wrap="none" rtlCol="0">
            <a:spAutoFit/>
          </a:bodyPr>
          <a:lstStyle/>
          <a:p>
            <a:r>
              <a:rPr lang="en-US" dirty="0" smtClean="0"/>
              <a:t>X</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PROCEDURE</a:t>
            </a:r>
            <a:endParaRPr lang="en-US" dirty="0"/>
          </a:p>
        </p:txBody>
      </p:sp>
      <p:sp>
        <p:nvSpPr>
          <p:cNvPr id="3" name="Content Placeholder 2"/>
          <p:cNvSpPr>
            <a:spLocks noGrp="1"/>
          </p:cNvSpPr>
          <p:nvPr>
            <p:ph idx="1"/>
          </p:nvPr>
        </p:nvSpPr>
        <p:spPr/>
        <p:txBody>
          <a:bodyPr>
            <a:normAutofit/>
          </a:bodyPr>
          <a:lstStyle/>
          <a:p>
            <a:pPr marL="514350" indent="-514350">
              <a:buAutoNum type="alphaLcParenR" startAt="2"/>
            </a:pPr>
            <a:r>
              <a:rPr lang="en-US" sz="2200" dirty="0" smtClean="0"/>
              <a:t>Mathematically simplify the equation from a) and draw out the diagram of the simplified equation.  </a:t>
            </a:r>
          </a:p>
          <a:p>
            <a:pPr marL="514350" indent="-514350">
              <a:buNone/>
            </a:pPr>
            <a:endParaRPr lang="en-US" sz="2200" dirty="0" smtClean="0"/>
          </a:p>
          <a:p>
            <a:pPr>
              <a:buNone/>
            </a:pPr>
            <a:r>
              <a:rPr lang="en-US" sz="1900" dirty="0" smtClean="0"/>
              <a:t>X = [(MNQ)’(MN’Q)’(M’NQ)’]’</a:t>
            </a:r>
          </a:p>
          <a:p>
            <a:pPr>
              <a:buNone/>
            </a:pPr>
            <a:r>
              <a:rPr lang="en-US" sz="1900" dirty="0" smtClean="0"/>
              <a:t>X = MNQ + MN’Q + M’NQ		DEMORGANS</a:t>
            </a:r>
          </a:p>
          <a:p>
            <a:pPr>
              <a:buNone/>
            </a:pPr>
            <a:r>
              <a:rPr lang="en-US" sz="1900" dirty="0" smtClean="0"/>
              <a:t>X = MQ(N + N’) + M’NQ		13A</a:t>
            </a:r>
          </a:p>
          <a:p>
            <a:pPr>
              <a:buNone/>
            </a:pPr>
            <a:r>
              <a:rPr lang="en-US" sz="1900" dirty="0" smtClean="0"/>
              <a:t>X = MQ(1) + M’NQ			8</a:t>
            </a:r>
          </a:p>
          <a:p>
            <a:pPr>
              <a:buNone/>
            </a:pPr>
            <a:r>
              <a:rPr lang="en-US" sz="1900" dirty="0" smtClean="0"/>
              <a:t>X = MQ + M’NQ			2</a:t>
            </a:r>
          </a:p>
          <a:p>
            <a:pPr>
              <a:buNone/>
            </a:pPr>
            <a:r>
              <a:rPr lang="en-US" sz="1900" dirty="0" smtClean="0"/>
              <a:t>X = Q(M + M’N)			13A</a:t>
            </a:r>
          </a:p>
          <a:p>
            <a:pPr>
              <a:buNone/>
            </a:pPr>
            <a:r>
              <a:rPr lang="en-US" sz="1900" dirty="0" smtClean="0"/>
              <a:t>X = Q(M + N)			15A</a:t>
            </a:r>
          </a:p>
          <a:p>
            <a:pPr marL="514350" indent="-514350">
              <a:buNone/>
            </a:pP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172200" y="4495800"/>
            <a:ext cx="1790700" cy="1085850"/>
          </a:xfrm>
          <a:prstGeom prst="rect">
            <a:avLst/>
          </a:prstGeom>
          <a:noFill/>
          <a:ln w="9525">
            <a:noFill/>
            <a:miter lim="800000"/>
            <a:headEnd/>
            <a:tailEnd/>
          </a:ln>
        </p:spPr>
      </p:pic>
      <p:sp>
        <p:nvSpPr>
          <p:cNvPr id="5" name="TextBox 4"/>
          <p:cNvSpPr txBox="1"/>
          <p:nvPr/>
        </p:nvSpPr>
        <p:spPr>
          <a:xfrm>
            <a:off x="5791200" y="4495800"/>
            <a:ext cx="381836" cy="369332"/>
          </a:xfrm>
          <a:prstGeom prst="rect">
            <a:avLst/>
          </a:prstGeom>
          <a:noFill/>
        </p:spPr>
        <p:txBody>
          <a:bodyPr wrap="none" rtlCol="0">
            <a:spAutoFit/>
          </a:bodyPr>
          <a:lstStyle/>
          <a:p>
            <a:r>
              <a:rPr lang="en-US" dirty="0" smtClean="0"/>
              <a:t>M</a:t>
            </a:r>
            <a:endParaRPr lang="en-US" dirty="0"/>
          </a:p>
        </p:txBody>
      </p:sp>
      <p:sp>
        <p:nvSpPr>
          <p:cNvPr id="6" name="TextBox 5"/>
          <p:cNvSpPr txBox="1"/>
          <p:nvPr/>
        </p:nvSpPr>
        <p:spPr>
          <a:xfrm>
            <a:off x="5867400" y="4724400"/>
            <a:ext cx="333746" cy="369332"/>
          </a:xfrm>
          <a:prstGeom prst="rect">
            <a:avLst/>
          </a:prstGeom>
          <a:noFill/>
        </p:spPr>
        <p:txBody>
          <a:bodyPr wrap="none" rtlCol="0">
            <a:spAutoFit/>
          </a:bodyPr>
          <a:lstStyle/>
          <a:p>
            <a:r>
              <a:rPr lang="en-US" dirty="0" smtClean="0"/>
              <a:t>N</a:t>
            </a:r>
            <a:endParaRPr lang="en-US" dirty="0"/>
          </a:p>
        </p:txBody>
      </p:sp>
      <p:sp>
        <p:nvSpPr>
          <p:cNvPr id="7" name="TextBox 6"/>
          <p:cNvSpPr txBox="1"/>
          <p:nvPr/>
        </p:nvSpPr>
        <p:spPr>
          <a:xfrm>
            <a:off x="5867400" y="4953000"/>
            <a:ext cx="340158" cy="369332"/>
          </a:xfrm>
          <a:prstGeom prst="rect">
            <a:avLst/>
          </a:prstGeom>
          <a:noFill/>
        </p:spPr>
        <p:txBody>
          <a:bodyPr wrap="none" rtlCol="0">
            <a:spAutoFit/>
          </a:bodyPr>
          <a:lstStyle/>
          <a:p>
            <a:r>
              <a:rPr lang="en-US" dirty="0" smtClean="0"/>
              <a:t>Q</a:t>
            </a:r>
            <a:endParaRPr lang="en-US" dirty="0"/>
          </a:p>
        </p:txBody>
      </p:sp>
      <p:sp>
        <p:nvSpPr>
          <p:cNvPr id="8" name="TextBox 7"/>
          <p:cNvSpPr txBox="1"/>
          <p:nvPr/>
        </p:nvSpPr>
        <p:spPr>
          <a:xfrm>
            <a:off x="8001000" y="4876800"/>
            <a:ext cx="296876" cy="369332"/>
          </a:xfrm>
          <a:prstGeom prst="rect">
            <a:avLst/>
          </a:prstGeom>
          <a:noFill/>
        </p:spPr>
        <p:txBody>
          <a:bodyPr wrap="none" rtlCol="0">
            <a:spAutoFit/>
          </a:bodyPr>
          <a:lstStyle/>
          <a:p>
            <a:r>
              <a:rPr lang="en-US" dirty="0" smtClean="0"/>
              <a:t>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PROCEDURE </a:t>
            </a:r>
            <a:endParaRPr lang="en-US" dirty="0"/>
          </a:p>
        </p:txBody>
      </p:sp>
      <p:sp>
        <p:nvSpPr>
          <p:cNvPr id="3" name="Content Placeholder 2"/>
          <p:cNvSpPr>
            <a:spLocks noGrp="1"/>
          </p:cNvSpPr>
          <p:nvPr>
            <p:ph idx="1"/>
          </p:nvPr>
        </p:nvSpPr>
        <p:spPr/>
        <p:txBody>
          <a:bodyPr>
            <a:normAutofit/>
          </a:bodyPr>
          <a:lstStyle/>
          <a:p>
            <a:pPr>
              <a:buNone/>
            </a:pPr>
            <a:r>
              <a:rPr lang="en-US" sz="2200" dirty="0" smtClean="0"/>
              <a:t>c) Draw the truth table for the expression derived from a).</a:t>
            </a:r>
            <a:endParaRPr lang="en-US" sz="2200" dirty="0"/>
          </a:p>
        </p:txBody>
      </p:sp>
      <p:graphicFrame>
        <p:nvGraphicFramePr>
          <p:cNvPr id="5" name="Table 4"/>
          <p:cNvGraphicFramePr>
            <a:graphicFrameLocks noGrp="1"/>
          </p:cNvGraphicFramePr>
          <p:nvPr/>
        </p:nvGraphicFramePr>
        <p:xfrm>
          <a:off x="685800" y="2819400"/>
          <a:ext cx="7848600" cy="3337560"/>
        </p:xfrm>
        <a:graphic>
          <a:graphicData uri="http://schemas.openxmlformats.org/drawingml/2006/table">
            <a:tbl>
              <a:tblPr firstRow="1" bandRow="1">
                <a:tableStyleId>{5C22544A-7EE6-4342-B048-85BDC9FD1C3A}</a:tableStyleId>
              </a:tblPr>
              <a:tblGrid>
                <a:gridCol w="914400"/>
                <a:gridCol w="914400"/>
                <a:gridCol w="914400"/>
                <a:gridCol w="914400"/>
                <a:gridCol w="990600"/>
                <a:gridCol w="990600"/>
                <a:gridCol w="533400"/>
                <a:gridCol w="609600"/>
                <a:gridCol w="533400"/>
                <a:gridCol w="533400"/>
              </a:tblGrid>
              <a:tr h="370840">
                <a:tc>
                  <a:txBody>
                    <a:bodyPr/>
                    <a:lstStyle/>
                    <a:p>
                      <a:r>
                        <a:rPr lang="en-US" dirty="0" smtClean="0"/>
                        <a:t>M</a:t>
                      </a:r>
                      <a:endParaRPr lang="en-US" dirty="0"/>
                    </a:p>
                  </a:txBody>
                  <a:tcPr/>
                </a:tc>
                <a:tc>
                  <a:txBody>
                    <a:bodyPr/>
                    <a:lstStyle/>
                    <a:p>
                      <a:r>
                        <a:rPr lang="en-US" dirty="0" smtClean="0"/>
                        <a:t>N</a:t>
                      </a:r>
                      <a:endParaRPr lang="en-US" dirty="0"/>
                    </a:p>
                  </a:txBody>
                  <a:tcPr/>
                </a:tc>
                <a:tc>
                  <a:txBody>
                    <a:bodyPr/>
                    <a:lstStyle/>
                    <a:p>
                      <a:r>
                        <a:rPr lang="en-US" dirty="0" smtClean="0"/>
                        <a:t>Q</a:t>
                      </a:r>
                      <a:endParaRPr lang="en-US" dirty="0"/>
                    </a:p>
                  </a:txBody>
                  <a:tcPr/>
                </a:tc>
                <a:tc>
                  <a:txBody>
                    <a:bodyPr/>
                    <a:lstStyle/>
                    <a:p>
                      <a:r>
                        <a:rPr lang="en-US" dirty="0" smtClean="0"/>
                        <a:t>(MNQ)’</a:t>
                      </a:r>
                      <a:endParaRPr lang="en-US" dirty="0"/>
                    </a:p>
                  </a:txBody>
                  <a:tcPr/>
                </a:tc>
                <a:tc>
                  <a:txBody>
                    <a:bodyPr/>
                    <a:lstStyle/>
                    <a:p>
                      <a:r>
                        <a:rPr lang="en-US" dirty="0" smtClean="0"/>
                        <a:t>(MN’Q)’</a:t>
                      </a:r>
                      <a:endParaRPr lang="en-US" dirty="0"/>
                    </a:p>
                  </a:txBody>
                  <a:tcPr/>
                </a:tc>
                <a:tc>
                  <a:txBody>
                    <a:bodyPr/>
                    <a:lstStyle/>
                    <a:p>
                      <a:r>
                        <a:rPr lang="en-US" dirty="0" smtClean="0"/>
                        <a:t>(M’NQ’)</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Y</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sp>
        <p:nvSpPr>
          <p:cNvPr id="6" name="TextBox 5"/>
          <p:cNvSpPr txBox="1"/>
          <p:nvPr/>
        </p:nvSpPr>
        <p:spPr>
          <a:xfrm>
            <a:off x="7315200" y="2438400"/>
            <a:ext cx="1276440" cy="369332"/>
          </a:xfrm>
          <a:prstGeom prst="rect">
            <a:avLst/>
          </a:prstGeom>
          <a:noFill/>
        </p:spPr>
        <p:txBody>
          <a:bodyPr wrap="none" rtlCol="0">
            <a:spAutoFit/>
          </a:bodyPr>
          <a:lstStyle/>
          <a:p>
            <a:r>
              <a:rPr lang="en-US" dirty="0" smtClean="0"/>
              <a:t>Test Results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PROCEDURE	</a:t>
            </a:r>
            <a:endParaRPr lang="en-US" dirty="0"/>
          </a:p>
        </p:txBody>
      </p:sp>
      <p:sp>
        <p:nvSpPr>
          <p:cNvPr id="3" name="Content Placeholder 2"/>
          <p:cNvSpPr>
            <a:spLocks noGrp="1"/>
          </p:cNvSpPr>
          <p:nvPr>
            <p:ph idx="1"/>
          </p:nvPr>
        </p:nvSpPr>
        <p:spPr/>
        <p:txBody>
          <a:bodyPr>
            <a:normAutofit/>
          </a:bodyPr>
          <a:lstStyle/>
          <a:p>
            <a:pPr>
              <a:buNone/>
            </a:pPr>
            <a:r>
              <a:rPr lang="en-US" sz="2200" dirty="0" smtClean="0"/>
              <a:t>d) Build and test both the original circuit and the simplified circuit.  Enter your results in the truth table in c) under Test Results.  Verify that the test results, from both the original and simplified circuit, match the expected results in a) and b).</a:t>
            </a:r>
          </a:p>
          <a:p>
            <a:pPr>
              <a:buNone/>
            </a:pPr>
            <a:r>
              <a:rPr lang="en-US" sz="2200" dirty="0" smtClean="0"/>
              <a:t>e) Build the circuit in </a:t>
            </a:r>
            <a:r>
              <a:rPr lang="en-US" sz="2200" dirty="0" err="1" smtClean="0"/>
              <a:t>Multisim</a:t>
            </a:r>
            <a:r>
              <a:rPr lang="en-US" sz="2200" dirty="0" smtClean="0"/>
              <a:t> and test the results using a Logic Analyzer.  </a:t>
            </a:r>
            <a:endParaRPr lang="en-US" sz="2200" dirty="0"/>
          </a:p>
        </p:txBody>
      </p:sp>
      <p:pic>
        <p:nvPicPr>
          <p:cNvPr id="4" name="Picture 3" descr="FINAL 4.2.1.png"/>
          <p:cNvPicPr>
            <a:picLocks noChangeAspect="1"/>
          </p:cNvPicPr>
          <p:nvPr/>
        </p:nvPicPr>
        <p:blipFill>
          <a:blip r:embed="rId2" cstate="print"/>
          <a:srcRect r="84167" b="55926"/>
          <a:stretch>
            <a:fillRect/>
          </a:stretch>
        </p:blipFill>
        <p:spPr>
          <a:xfrm>
            <a:off x="609600" y="3819525"/>
            <a:ext cx="3881077" cy="3038475"/>
          </a:xfrm>
          <a:prstGeom prst="rect">
            <a:avLst/>
          </a:prstGeom>
        </p:spPr>
      </p:pic>
      <p:pic>
        <p:nvPicPr>
          <p:cNvPr id="5" name="Picture 4" descr="FINAL 4.2.2.png"/>
          <p:cNvPicPr>
            <a:picLocks noChangeAspect="1"/>
          </p:cNvPicPr>
          <p:nvPr/>
        </p:nvPicPr>
        <p:blipFill>
          <a:blip r:embed="rId3" cstate="print"/>
          <a:stretch>
            <a:fillRect/>
          </a:stretch>
        </p:blipFill>
        <p:spPr>
          <a:xfrm>
            <a:off x="4648200" y="3440004"/>
            <a:ext cx="3810000" cy="34179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 PROCEDURE</a:t>
            </a:r>
            <a:endParaRPr lang="en-US" dirty="0"/>
          </a:p>
        </p:txBody>
      </p:sp>
      <p:sp>
        <p:nvSpPr>
          <p:cNvPr id="3" name="Content Placeholder 2"/>
          <p:cNvSpPr>
            <a:spLocks noGrp="1"/>
          </p:cNvSpPr>
          <p:nvPr>
            <p:ph idx="1"/>
          </p:nvPr>
        </p:nvSpPr>
        <p:spPr/>
        <p:txBody>
          <a:bodyPr>
            <a:normAutofit/>
          </a:bodyPr>
          <a:lstStyle/>
          <a:p>
            <a:pPr>
              <a:buNone/>
            </a:pPr>
            <a:r>
              <a:rPr lang="en-US" sz="2200" dirty="0" smtClean="0"/>
              <a:t>f) Change all of the NAND gates to NOR gates in the diagram in a).  Draw the new diagram and derive a formula based off of the new diagram.  Write the Boolean equation for the following circuit</a:t>
            </a:r>
            <a:endParaRPr lang="en-US" sz="2200" dirty="0"/>
          </a:p>
        </p:txBody>
      </p:sp>
      <p:pic>
        <p:nvPicPr>
          <p:cNvPr id="3074" name="Picture 2"/>
          <p:cNvPicPr>
            <a:picLocks noChangeAspect="1" noChangeArrowheads="1"/>
          </p:cNvPicPr>
          <p:nvPr/>
        </p:nvPicPr>
        <p:blipFill>
          <a:blip r:embed="rId2" cstate="print"/>
          <a:srcRect/>
          <a:stretch>
            <a:fillRect/>
          </a:stretch>
        </p:blipFill>
        <p:spPr bwMode="auto">
          <a:xfrm>
            <a:off x="990600" y="2895600"/>
            <a:ext cx="3409950" cy="2324100"/>
          </a:xfrm>
          <a:prstGeom prst="rect">
            <a:avLst/>
          </a:prstGeom>
          <a:noFill/>
          <a:ln w="9525">
            <a:noFill/>
            <a:miter lim="800000"/>
            <a:headEnd/>
            <a:tailEnd/>
          </a:ln>
        </p:spPr>
      </p:pic>
      <p:sp>
        <p:nvSpPr>
          <p:cNvPr id="6" name="TextBox 5"/>
          <p:cNvSpPr txBox="1"/>
          <p:nvPr/>
        </p:nvSpPr>
        <p:spPr>
          <a:xfrm>
            <a:off x="1066800" y="5410200"/>
            <a:ext cx="7234416" cy="523220"/>
          </a:xfrm>
          <a:prstGeom prst="rect">
            <a:avLst/>
          </a:prstGeom>
          <a:noFill/>
        </p:spPr>
        <p:txBody>
          <a:bodyPr wrap="none" rtlCol="0">
            <a:spAutoFit/>
          </a:bodyPr>
          <a:lstStyle/>
          <a:p>
            <a:r>
              <a:rPr lang="en-US" sz="2800" dirty="0" smtClean="0"/>
              <a:t>X = [(M + N + Q)’ + (M + N’ + Q)’ + (M’ + N + Q)’]’</a:t>
            </a:r>
          </a:p>
        </p:txBody>
      </p:sp>
      <p:sp>
        <p:nvSpPr>
          <p:cNvPr id="7" name="TextBox 6"/>
          <p:cNvSpPr txBox="1"/>
          <p:nvPr/>
        </p:nvSpPr>
        <p:spPr>
          <a:xfrm>
            <a:off x="4419600" y="3886200"/>
            <a:ext cx="304892" cy="369332"/>
          </a:xfrm>
          <a:prstGeom prst="rect">
            <a:avLst/>
          </a:prstGeom>
          <a:noFill/>
        </p:spPr>
        <p:txBody>
          <a:bodyPr wrap="none" rtlCol="0">
            <a:spAutoFit/>
          </a:bodyPr>
          <a:lstStyle/>
          <a:p>
            <a:r>
              <a:rPr lang="en-US" dirty="0" smtClean="0"/>
              <a:t>X</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 PROCEDURE</a:t>
            </a:r>
            <a:endParaRPr lang="en-US" dirty="0"/>
          </a:p>
        </p:txBody>
      </p:sp>
      <p:sp>
        <p:nvSpPr>
          <p:cNvPr id="3" name="Content Placeholder 2"/>
          <p:cNvSpPr>
            <a:spLocks noGrp="1"/>
          </p:cNvSpPr>
          <p:nvPr>
            <p:ph idx="1"/>
          </p:nvPr>
        </p:nvSpPr>
        <p:spPr/>
        <p:txBody>
          <a:bodyPr>
            <a:normAutofit/>
          </a:bodyPr>
          <a:lstStyle/>
          <a:p>
            <a:pPr>
              <a:buNone/>
            </a:pPr>
            <a:r>
              <a:rPr lang="en-US" sz="2200" dirty="0" smtClean="0"/>
              <a:t>g) Repeat b) through d) using the expression in e) in place of the expression in a)</a:t>
            </a:r>
          </a:p>
          <a:p>
            <a:pPr>
              <a:buNone/>
            </a:pPr>
            <a:r>
              <a:rPr lang="en-US" sz="2200" dirty="0" smtClean="0"/>
              <a:t>Simplified equation using Boolean Algebra and diagram</a:t>
            </a:r>
          </a:p>
          <a:p>
            <a:pPr>
              <a:buNone/>
            </a:pPr>
            <a:r>
              <a:rPr lang="en-US" sz="2400" dirty="0" smtClean="0"/>
              <a:t>X = [(M + N + Q)’ + (M + N’ + Q)’ + (M’ + N + Q)’]’</a:t>
            </a:r>
          </a:p>
          <a:p>
            <a:pPr>
              <a:buNone/>
            </a:pPr>
            <a:r>
              <a:rPr lang="en-US" sz="2400" dirty="0" smtClean="0"/>
              <a:t>X = MNQ + MN’Q + M’NQ		DEMORGANS</a:t>
            </a:r>
          </a:p>
          <a:p>
            <a:pPr>
              <a:buNone/>
            </a:pPr>
            <a:r>
              <a:rPr lang="en-US" sz="2400" dirty="0" smtClean="0"/>
              <a:t>X = NQ(M + M’) + MN’Q		13A</a:t>
            </a:r>
          </a:p>
          <a:p>
            <a:pPr>
              <a:buNone/>
            </a:pPr>
            <a:r>
              <a:rPr lang="en-US" sz="2400" dirty="0" smtClean="0"/>
              <a:t>X = NQ(1) + MN’Q			8</a:t>
            </a:r>
          </a:p>
          <a:p>
            <a:pPr>
              <a:buNone/>
            </a:pPr>
            <a:r>
              <a:rPr lang="en-US" sz="2400" dirty="0" smtClean="0"/>
              <a:t>X = NQ + MN’Q			2</a:t>
            </a:r>
          </a:p>
          <a:p>
            <a:pPr>
              <a:buNone/>
            </a:pPr>
            <a:r>
              <a:rPr lang="en-US" sz="2400" dirty="0" smtClean="0"/>
              <a:t>X = Q(N + MN’)			13A</a:t>
            </a:r>
          </a:p>
          <a:p>
            <a:pPr>
              <a:buNone/>
            </a:pPr>
            <a:r>
              <a:rPr lang="en-US" sz="2400" dirty="0" smtClean="0"/>
              <a:t>X = Q(N + M)				15A</a:t>
            </a:r>
          </a:p>
        </p:txBody>
      </p:sp>
      <p:pic>
        <p:nvPicPr>
          <p:cNvPr id="4098" name="Picture 2"/>
          <p:cNvPicPr>
            <a:picLocks noChangeAspect="1" noChangeArrowheads="1"/>
          </p:cNvPicPr>
          <p:nvPr/>
        </p:nvPicPr>
        <p:blipFill>
          <a:blip r:embed="rId2" cstate="print"/>
          <a:srcRect/>
          <a:stretch>
            <a:fillRect/>
          </a:stretch>
        </p:blipFill>
        <p:spPr bwMode="auto">
          <a:xfrm>
            <a:off x="6324600" y="4038600"/>
            <a:ext cx="2143125" cy="1143000"/>
          </a:xfrm>
          <a:prstGeom prst="rect">
            <a:avLst/>
          </a:prstGeom>
          <a:noFill/>
          <a:ln w="9525">
            <a:noFill/>
            <a:miter lim="800000"/>
            <a:headEnd/>
            <a:tailEnd/>
          </a:ln>
        </p:spPr>
      </p:pic>
      <p:sp>
        <p:nvSpPr>
          <p:cNvPr id="5" name="TextBox 4"/>
          <p:cNvSpPr txBox="1"/>
          <p:nvPr/>
        </p:nvSpPr>
        <p:spPr>
          <a:xfrm>
            <a:off x="5943600" y="4038600"/>
            <a:ext cx="381836" cy="369332"/>
          </a:xfrm>
          <a:prstGeom prst="rect">
            <a:avLst/>
          </a:prstGeom>
          <a:noFill/>
        </p:spPr>
        <p:txBody>
          <a:bodyPr wrap="none" rtlCol="0">
            <a:spAutoFit/>
          </a:bodyPr>
          <a:lstStyle/>
          <a:p>
            <a:r>
              <a:rPr lang="en-US" dirty="0"/>
              <a:t>M</a:t>
            </a:r>
          </a:p>
        </p:txBody>
      </p:sp>
      <p:sp>
        <p:nvSpPr>
          <p:cNvPr id="6" name="TextBox 5"/>
          <p:cNvSpPr txBox="1"/>
          <p:nvPr/>
        </p:nvSpPr>
        <p:spPr>
          <a:xfrm>
            <a:off x="6019800" y="4648200"/>
            <a:ext cx="340158" cy="369332"/>
          </a:xfrm>
          <a:prstGeom prst="rect">
            <a:avLst/>
          </a:prstGeom>
          <a:noFill/>
        </p:spPr>
        <p:txBody>
          <a:bodyPr wrap="none" rtlCol="0">
            <a:spAutoFit/>
          </a:bodyPr>
          <a:lstStyle/>
          <a:p>
            <a:r>
              <a:rPr lang="en-US" dirty="0" smtClean="0"/>
              <a:t>Q</a:t>
            </a:r>
            <a:endParaRPr lang="en-US" dirty="0"/>
          </a:p>
        </p:txBody>
      </p:sp>
      <p:sp>
        <p:nvSpPr>
          <p:cNvPr id="7" name="TextBox 6"/>
          <p:cNvSpPr txBox="1"/>
          <p:nvPr/>
        </p:nvSpPr>
        <p:spPr>
          <a:xfrm>
            <a:off x="6019800" y="4343400"/>
            <a:ext cx="333746" cy="369332"/>
          </a:xfrm>
          <a:prstGeom prst="rect">
            <a:avLst/>
          </a:prstGeom>
          <a:noFill/>
        </p:spPr>
        <p:txBody>
          <a:bodyPr wrap="none" rtlCol="0">
            <a:spAutoFit/>
          </a:bodyPr>
          <a:lstStyle/>
          <a:p>
            <a:r>
              <a:rPr lang="en-US" dirty="0" smtClean="0"/>
              <a:t>N</a:t>
            </a:r>
            <a:endParaRPr lang="en-US" dirty="0"/>
          </a:p>
        </p:txBody>
      </p:sp>
      <p:sp>
        <p:nvSpPr>
          <p:cNvPr id="8" name="TextBox 7"/>
          <p:cNvSpPr txBox="1"/>
          <p:nvPr/>
        </p:nvSpPr>
        <p:spPr>
          <a:xfrm>
            <a:off x="8458200" y="4572000"/>
            <a:ext cx="296876" cy="369332"/>
          </a:xfrm>
          <a:prstGeom prst="rect">
            <a:avLst/>
          </a:prstGeom>
          <a:noFill/>
        </p:spPr>
        <p:txBody>
          <a:bodyPr wrap="none" rtlCol="0">
            <a:spAutoFit/>
          </a:bodyPr>
          <a:lstStyle/>
          <a:p>
            <a:r>
              <a:rPr lang="en-US" dirty="0" smtClean="0"/>
              <a:t>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 PROCEDURE</a:t>
            </a:r>
            <a:endParaRPr lang="en-US" dirty="0"/>
          </a:p>
        </p:txBody>
      </p:sp>
      <p:sp>
        <p:nvSpPr>
          <p:cNvPr id="3" name="Content Placeholder 2"/>
          <p:cNvSpPr>
            <a:spLocks noGrp="1"/>
          </p:cNvSpPr>
          <p:nvPr>
            <p:ph idx="1"/>
          </p:nvPr>
        </p:nvSpPr>
        <p:spPr/>
        <p:txBody>
          <a:bodyPr>
            <a:normAutofit/>
          </a:bodyPr>
          <a:lstStyle/>
          <a:p>
            <a:pPr>
              <a:buNone/>
            </a:pPr>
            <a:r>
              <a:rPr lang="en-US" sz="2200" dirty="0" smtClean="0"/>
              <a:t>Truth Table </a:t>
            </a:r>
          </a:p>
          <a:p>
            <a:pPr>
              <a:buNone/>
            </a:pPr>
            <a:endParaRPr lang="en-US" sz="2200" dirty="0"/>
          </a:p>
        </p:txBody>
      </p:sp>
      <p:graphicFrame>
        <p:nvGraphicFramePr>
          <p:cNvPr id="4" name="Table 3"/>
          <p:cNvGraphicFramePr>
            <a:graphicFrameLocks noGrp="1"/>
          </p:cNvGraphicFramePr>
          <p:nvPr/>
        </p:nvGraphicFramePr>
        <p:xfrm>
          <a:off x="685800" y="2133600"/>
          <a:ext cx="7848600" cy="3337560"/>
        </p:xfrm>
        <a:graphic>
          <a:graphicData uri="http://schemas.openxmlformats.org/drawingml/2006/table">
            <a:tbl>
              <a:tblPr firstRow="1" bandRow="1">
                <a:tableStyleId>{5C22544A-7EE6-4342-B048-85BDC9FD1C3A}</a:tableStyleId>
              </a:tblPr>
              <a:tblGrid>
                <a:gridCol w="381000"/>
                <a:gridCol w="381000"/>
                <a:gridCol w="381000"/>
                <a:gridCol w="1447800"/>
                <a:gridCol w="1524000"/>
                <a:gridCol w="1524000"/>
                <a:gridCol w="533400"/>
                <a:gridCol w="609600"/>
                <a:gridCol w="533400"/>
                <a:gridCol w="533400"/>
              </a:tblGrid>
              <a:tr h="370840">
                <a:tc>
                  <a:txBody>
                    <a:bodyPr/>
                    <a:lstStyle/>
                    <a:p>
                      <a:r>
                        <a:rPr lang="en-US" dirty="0" smtClean="0"/>
                        <a:t>M</a:t>
                      </a:r>
                      <a:endParaRPr lang="en-US" dirty="0"/>
                    </a:p>
                  </a:txBody>
                  <a:tcPr/>
                </a:tc>
                <a:tc>
                  <a:txBody>
                    <a:bodyPr/>
                    <a:lstStyle/>
                    <a:p>
                      <a:r>
                        <a:rPr lang="en-US" dirty="0" smtClean="0"/>
                        <a:t>N</a:t>
                      </a:r>
                      <a:endParaRPr lang="en-US" dirty="0"/>
                    </a:p>
                  </a:txBody>
                  <a:tcPr/>
                </a:tc>
                <a:tc>
                  <a:txBody>
                    <a:bodyPr/>
                    <a:lstStyle/>
                    <a:p>
                      <a:r>
                        <a:rPr lang="en-US" dirty="0" smtClean="0"/>
                        <a:t>Q</a:t>
                      </a:r>
                      <a:endParaRPr lang="en-US" dirty="0"/>
                    </a:p>
                  </a:txBody>
                  <a:tcPr/>
                </a:tc>
                <a:tc>
                  <a:txBody>
                    <a:bodyPr/>
                    <a:lstStyle/>
                    <a:p>
                      <a:r>
                        <a:rPr lang="en-US" dirty="0" smtClean="0"/>
                        <a:t>(M+N+Q)’</a:t>
                      </a:r>
                      <a:endParaRPr lang="en-US" dirty="0"/>
                    </a:p>
                  </a:txBody>
                  <a:tcPr/>
                </a:tc>
                <a:tc>
                  <a:txBody>
                    <a:bodyPr/>
                    <a:lstStyle/>
                    <a:p>
                      <a:r>
                        <a:rPr lang="en-US" dirty="0" smtClean="0"/>
                        <a:t>(M+N’+Q)’</a:t>
                      </a:r>
                      <a:endParaRPr lang="en-US" dirty="0"/>
                    </a:p>
                  </a:txBody>
                  <a:tcPr/>
                </a:tc>
                <a:tc>
                  <a:txBody>
                    <a:bodyPr/>
                    <a:lstStyle/>
                    <a:p>
                      <a:r>
                        <a:rPr lang="en-US" dirty="0" smtClean="0"/>
                        <a:t>(M’+N+Q’)</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Y</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sp>
        <p:nvSpPr>
          <p:cNvPr id="5" name="TextBox 4"/>
          <p:cNvSpPr txBox="1"/>
          <p:nvPr/>
        </p:nvSpPr>
        <p:spPr>
          <a:xfrm>
            <a:off x="7315200" y="1752600"/>
            <a:ext cx="1276440" cy="369332"/>
          </a:xfrm>
          <a:prstGeom prst="rect">
            <a:avLst/>
          </a:prstGeom>
          <a:noFill/>
        </p:spPr>
        <p:txBody>
          <a:bodyPr wrap="none" rtlCol="0">
            <a:spAutoFit/>
          </a:bodyPr>
          <a:lstStyle/>
          <a:p>
            <a:r>
              <a:rPr lang="en-US" dirty="0" smtClean="0"/>
              <a:t>Test Results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653</Words>
  <Application>Microsoft Office PowerPoint</Application>
  <PresentationFormat>On-screen Show (4:3)</PresentationFormat>
  <Paragraphs>246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LAB FINAL</vt:lpstr>
      <vt:lpstr>LAB FINAL</vt:lpstr>
      <vt:lpstr>4.2 PROCEDURE</vt:lpstr>
      <vt:lpstr>4.2 PROCEDURE</vt:lpstr>
      <vt:lpstr>4.2 PROCEDURE </vt:lpstr>
      <vt:lpstr>4.2 PROCEDURE </vt:lpstr>
      <vt:lpstr>4.3 PROCEDURE</vt:lpstr>
      <vt:lpstr>4.3 PROCEDURE</vt:lpstr>
      <vt:lpstr>4.3 PROCEDURE</vt:lpstr>
      <vt:lpstr>4.3 PROCEDURE</vt:lpstr>
      <vt:lpstr>Analysis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FINAL</dc:title>
  <dc:creator>Shannon</dc:creator>
  <cp:lastModifiedBy>Shannon</cp:lastModifiedBy>
  <cp:revision>8</cp:revision>
  <dcterms:created xsi:type="dcterms:W3CDTF">2012-09-05T18:08:27Z</dcterms:created>
  <dcterms:modified xsi:type="dcterms:W3CDTF">2012-09-05T19:03:57Z</dcterms:modified>
</cp:coreProperties>
</file>